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8" r:id="rId11"/>
    <p:sldId id="266" r:id="rId12"/>
    <p:sldId id="269" r:id="rId13"/>
    <p:sldId id="267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11C6E-764F-4BFE-BADB-46E10BBF93F8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67655-A997-45FA-9B2A-F2CBEDD886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594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5B911A-3F0C-4DFA-B062-91B8C303E3C7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2B9C9-21D8-4954-8884-8887CC61E44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5B911A-3F0C-4DFA-B062-91B8C303E3C7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2B9C9-21D8-4954-8884-8887CC61E44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5B911A-3F0C-4DFA-B062-91B8C303E3C7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2B9C9-21D8-4954-8884-8887CC61E44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5B911A-3F0C-4DFA-B062-91B8C303E3C7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2B9C9-21D8-4954-8884-8887CC61E44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arrotondato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5B911A-3F0C-4DFA-B062-91B8C303E3C7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2B9C9-21D8-4954-8884-8887CC61E44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5B911A-3F0C-4DFA-B062-91B8C303E3C7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2B9C9-21D8-4954-8884-8887CC61E44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5B911A-3F0C-4DFA-B062-91B8C303E3C7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2B9C9-21D8-4954-8884-8887CC61E44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5B911A-3F0C-4DFA-B062-91B8C303E3C7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2B9C9-21D8-4954-8884-8887CC61E44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5B911A-3F0C-4DFA-B062-91B8C303E3C7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2B9C9-21D8-4954-8884-8887CC61E44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5B911A-3F0C-4DFA-B062-91B8C303E3C7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2B9C9-21D8-4954-8884-8887CC61E44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con singolo angolo arrotondat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5B911A-3F0C-4DFA-B062-91B8C303E3C7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2B9C9-21D8-4954-8884-8887CC61E448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45B911A-3F0C-4DFA-B062-91B8C303E3C7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BA2B9C9-21D8-4954-8884-8887CC61E448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ish-study.com/teacher-training/courses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ritish-study.com/adults/english-language-courses/general-english/#intensive" TargetMode="External"/><Relationship Id="rId4" Type="http://schemas.openxmlformats.org/officeDocument/2006/relationships/hyperlink" Target="scuola.PN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sismalignani.it/Macroaree/Progetti-Internazionali/Erasmus/ERASMUS-A-Step-Forward-In-Improving-Education/Materiali" TargetMode="External"/><Relationship Id="rId3" Type="http://schemas.openxmlformats.org/officeDocument/2006/relationships/hyperlink" Target="KA1_KA101_A_2%2004_Mobilita_Staff_istituti_scolastici_27_02_2015.pdf" TargetMode="External"/><Relationship Id="rId7" Type="http://schemas.openxmlformats.org/officeDocument/2006/relationships/hyperlink" Target="CLIL_BELTRAMINI_CON%20MATERIALI%20INCORPORATI-DEFINITIVO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2.%20scuole%20partner.pdf" TargetMode="External"/><Relationship Id="rId5" Type="http://schemas.openxmlformats.org/officeDocument/2006/relationships/hyperlink" Target="partner.PNG" TargetMode="External"/><Relationship Id="rId4" Type="http://schemas.openxmlformats.org/officeDocument/2006/relationships/hyperlink" Target="1.%20il%20progetto.pdf" TargetMode="External"/><Relationship Id="rId9" Type="http://schemas.openxmlformats.org/officeDocument/2006/relationships/hyperlink" Target="http://ec.europa.eu/dgs/education_culture/repository/languages/library/studies/clil-call_en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3.%20obiettivi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timetable_pre_primoanno_secondoanno%20(1)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12.jpg"/><Relationship Id="rId2" Type="http://schemas.openxmlformats.org/officeDocument/2006/relationships/hyperlink" Target="https://www.british-study.com/adults/english-language-courses/general-english/#intensiv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ww.marilenabeltramini.it/admin/preview.php?act=cont&amp;id=378" TargetMode="Externa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8064896" cy="2664296"/>
          </a:xfrm>
          <a:ln>
            <a:noFill/>
            <a:prstDash val="dash"/>
          </a:ln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it-IT" b="1" dirty="0" smtClean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</a:br>
            <a:r>
              <a:rPr lang="it-IT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it-IT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</a:br>
            <a:r>
              <a:rPr lang="it-IT" b="1" dirty="0" smtClean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PROGETTO ERASMUS</a:t>
            </a:r>
            <a:br>
              <a:rPr lang="it-IT" b="1" dirty="0" smtClean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</a:br>
            <a:r>
              <a:rPr lang="en-US" sz="3600" dirty="0">
                <a:solidFill>
                  <a:srgbClr val="FF9933"/>
                </a:solidFill>
                <a:effectLst/>
                <a:latin typeface="Calibri" panose="020F0502020204030204" pitchFamily="34" charset="0"/>
              </a:rPr>
              <a:t>SERATA DI CONDIVISIONE</a:t>
            </a:r>
            <a:r>
              <a:rPr lang="it-IT" sz="3600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it-IT" sz="3600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</a:br>
            <a:r>
              <a:rPr lang="en-US" sz="3600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Un Dialogo silenzioso</a:t>
            </a:r>
            <a:r>
              <a:rPr lang="it-IT" sz="3600" dirty="0">
                <a:solidFill>
                  <a:srgbClr val="00B0F0"/>
                </a:solidFill>
                <a:effectLst/>
              </a:rPr>
              <a:t/>
            </a:r>
            <a:br>
              <a:rPr lang="it-IT" sz="3600" dirty="0">
                <a:solidFill>
                  <a:srgbClr val="00B0F0"/>
                </a:solidFill>
                <a:effectLst/>
              </a:rPr>
            </a:br>
            <a:r>
              <a:rPr lang="it-IT" b="1" dirty="0" smtClean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 </a:t>
            </a:r>
            <a:endParaRPr lang="it-IT" b="1" dirty="0">
              <a:solidFill>
                <a:srgbClr val="00B0F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051720" y="3789040"/>
            <a:ext cx="6624736" cy="2592288"/>
          </a:xfrm>
          <a:ln>
            <a:solidFill>
              <a:srgbClr val="00B0F0"/>
            </a:solidFill>
            <a:prstDash val="sysDash"/>
          </a:ln>
        </p:spPr>
        <p:txBody>
          <a:bodyPr>
            <a:normAutofit fontScale="85000" lnSpcReduction="20000"/>
          </a:bodyPr>
          <a:lstStyle/>
          <a:p>
            <a:endParaRPr lang="it-IT" b="1" dirty="0" smtClean="0">
              <a:solidFill>
                <a:srgbClr val="002060"/>
              </a:solidFill>
            </a:endParaRPr>
          </a:p>
          <a:p>
            <a:endParaRPr lang="it-IT" b="1" dirty="0">
              <a:solidFill>
                <a:srgbClr val="002060"/>
              </a:solidFill>
            </a:endParaRPr>
          </a:p>
          <a:p>
            <a:endParaRPr lang="it-IT" b="1" dirty="0" smtClean="0">
              <a:solidFill>
                <a:srgbClr val="002060"/>
              </a:solidFill>
            </a:endParaRPr>
          </a:p>
          <a:p>
            <a:r>
              <a:rPr lang="it-IT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KA1-LEARNING MOBILITY OF INDIVIDUALS</a:t>
            </a:r>
          </a:p>
          <a:p>
            <a:r>
              <a:rPr lang="it-IT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SCHOOL EDUCATION STAFF MOBILITY</a:t>
            </a:r>
          </a:p>
          <a:p>
            <a:endParaRPr lang="it-IT" sz="2400" b="1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r>
              <a:rPr lang="it-IT" sz="2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ISIS BASSA FRIULANA</a:t>
            </a:r>
          </a:p>
          <a:p>
            <a:endParaRPr lang="it-IT" sz="2400" b="1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36513"/>
            <a:r>
              <a:rPr lang="it-IT" sz="2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Anni scolastici</a:t>
            </a:r>
          </a:p>
          <a:p>
            <a:r>
              <a:rPr lang="it-IT" sz="2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Prof.ssa Marilena </a:t>
            </a:r>
            <a:r>
              <a:rPr lang="it-IT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Beltramini </a:t>
            </a:r>
            <a:r>
              <a:rPr lang="it-IT" sz="2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                2015-</a:t>
            </a:r>
            <a:r>
              <a:rPr lang="it-IT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2016</a:t>
            </a:r>
            <a:r>
              <a:rPr lang="it-IT" sz="2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2016-</a:t>
            </a:r>
            <a:r>
              <a:rPr lang="it-IT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2017</a:t>
            </a:r>
          </a:p>
          <a:p>
            <a:endParaRPr lang="it-IT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it-IT" sz="24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it-IT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5589240"/>
            <a:ext cx="81838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JOB SHADOWING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317552" cy="491487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it-IT" sz="47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PERCORSO DI FORMAZIONE </a:t>
            </a:r>
            <a:endParaRPr lang="it-IT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i</a:t>
            </a:r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stituzione scolastica</a:t>
            </a:r>
            <a:endParaRPr lang="it-IT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organizzazione </a:t>
            </a: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che si occupa dell’istruzione scolastica </a:t>
            </a:r>
            <a:b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endParaRPr lang="it-IT" sz="4700" b="1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0" indent="0">
              <a:buClr>
                <a:srgbClr val="00B0F0"/>
              </a:buClr>
              <a:buSzPct val="100000"/>
              <a:buNone/>
            </a:pPr>
            <a:r>
              <a:rPr lang="it-IT" sz="47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Attività </a:t>
            </a:r>
          </a:p>
          <a:p>
            <a:pPr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o</a:t>
            </a:r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sservazione</a:t>
            </a:r>
            <a:endParaRPr lang="it-IT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endParaRPr lang="it-IT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insegnamento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</a:rPr>
              <a:t>nella propria lingua /nella lingua di comunicazione/nella lingua del paese 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</a:rPr>
              <a:t>ospitante</a:t>
            </a:r>
          </a:p>
          <a:p>
            <a:pPr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endParaRPr lang="it-IT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scambi </a:t>
            </a: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di esperienze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</a:rPr>
              <a:t> con i colleghi 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</a:rPr>
              <a:t>stranieri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it-IT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endParaRPr lang="it-IT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acquisizione </a:t>
            </a: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di nuove strategie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</a:rPr>
              <a:t> di insegnamento, di valutazione, ecc.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287" y="1916832"/>
            <a:ext cx="1747838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dietro o precedente 3">
            <a:hlinkClick r:id="" action="ppaction://hlinkshowjump?jump=previousslide" highlightClick="1"/>
          </p:cNvPr>
          <p:cNvSpPr/>
          <p:nvPr/>
        </p:nvSpPr>
        <p:spPr>
          <a:xfrm>
            <a:off x="8308759" y="5545240"/>
            <a:ext cx="208366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40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IMG_63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340" y="692696"/>
            <a:ext cx="644185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076788" y="5877272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9933"/>
                </a:solidFill>
                <a:latin typeface="Calibri" panose="020F0502020204030204" pitchFamily="34" charset="0"/>
              </a:rPr>
              <a:t>THE SCHOOL  AT  OXFORD</a:t>
            </a:r>
            <a:endParaRPr lang="it-IT" sz="4000" b="1" dirty="0">
              <a:solidFill>
                <a:srgbClr val="FF9933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50761" y="2856417"/>
            <a:ext cx="1141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b="1" dirty="0" smtClean="0">
                <a:solidFill>
                  <a:prstClr val="black"/>
                </a:solidFill>
                <a:latin typeface="Calibri" panose="020F0502020204030204" pitchFamily="34" charset="0"/>
                <a:hlinkClick r:id="rId3"/>
              </a:rPr>
              <a:t>TEACHER </a:t>
            </a:r>
          </a:p>
          <a:p>
            <a:pPr lvl="0" algn="ctr"/>
            <a:r>
              <a:rPr lang="it-IT" b="1" dirty="0" smtClean="0">
                <a:solidFill>
                  <a:prstClr val="black"/>
                </a:solidFill>
                <a:latin typeface="Calibri" panose="020F0502020204030204" pitchFamily="34" charset="0"/>
                <a:hlinkClick r:id="rId3"/>
              </a:rPr>
              <a:t>TRAINING</a:t>
            </a:r>
            <a:endParaRPr lang="it-IT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50761" y="1124744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b="1" dirty="0" smtClean="0">
                <a:solidFill>
                  <a:prstClr val="black"/>
                </a:solidFill>
                <a:latin typeface="Calibri" panose="020F0502020204030204" pitchFamily="34" charset="0"/>
                <a:hlinkClick r:id="rId4" action="ppaction://hlinkfile"/>
              </a:rPr>
              <a:t>THE SCHOOL</a:t>
            </a:r>
            <a:endParaRPr lang="it-IT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79512" y="1848305"/>
            <a:ext cx="2035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Calibri" panose="020F0502020204030204" pitchFamily="34" charset="0"/>
                <a:hlinkClick r:id="rId5"/>
              </a:rPr>
              <a:t>GENERAL </a:t>
            </a:r>
          </a:p>
          <a:p>
            <a:pPr algn="ctr"/>
            <a:r>
              <a:rPr lang="it-IT" b="1" dirty="0" smtClean="0">
                <a:latin typeface="Calibri" panose="020F0502020204030204" pitchFamily="34" charset="0"/>
                <a:hlinkClick r:id="rId5"/>
              </a:rPr>
              <a:t>ENGLISH</a:t>
            </a:r>
            <a:endParaRPr lang="it-IT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92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PROGETTI PROPOSTE-VISIONI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530352"/>
            <a:ext cx="8219256" cy="484286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002060"/>
                </a:solidFill>
              </a:rPr>
              <a:t>MULTIPLE LANGUAGES MULTIPLE LIVES</a:t>
            </a:r>
            <a:endParaRPr lang="it-IT" sz="26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b="1" i="1" dirty="0" err="1" smtClean="0">
                <a:solidFill>
                  <a:srgbClr val="00B0F0"/>
                </a:solidFill>
              </a:rPr>
              <a:t>Più</a:t>
            </a:r>
            <a:r>
              <a:rPr lang="en-US" b="1" i="1" dirty="0" smtClean="0">
                <a:solidFill>
                  <a:srgbClr val="00B0F0"/>
                </a:solidFill>
              </a:rPr>
              <a:t> </a:t>
            </a:r>
            <a:r>
              <a:rPr lang="en-US" b="1" i="1" dirty="0" err="1">
                <a:solidFill>
                  <a:srgbClr val="00B0F0"/>
                </a:solidFill>
              </a:rPr>
              <a:t>lingue</a:t>
            </a:r>
            <a:r>
              <a:rPr lang="en-US" b="1" i="1" dirty="0">
                <a:solidFill>
                  <a:srgbClr val="00B0F0"/>
                </a:solidFill>
              </a:rPr>
              <a:t>, </a:t>
            </a:r>
            <a:r>
              <a:rPr lang="en-US" b="1" i="1" dirty="0" err="1">
                <a:solidFill>
                  <a:srgbClr val="00B0F0"/>
                </a:solidFill>
              </a:rPr>
              <a:t>Più</a:t>
            </a:r>
            <a:r>
              <a:rPr lang="en-US" b="1" i="1" dirty="0">
                <a:solidFill>
                  <a:srgbClr val="00B0F0"/>
                </a:solidFill>
              </a:rPr>
              <a:t> </a:t>
            </a:r>
            <a:r>
              <a:rPr lang="en-US" b="1" i="1" dirty="0" err="1" smtClean="0">
                <a:solidFill>
                  <a:srgbClr val="00B0F0"/>
                </a:solidFill>
              </a:rPr>
              <a:t>Vite</a:t>
            </a:r>
            <a:endParaRPr lang="en-US" b="1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2600" b="1" i="1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it-IT" sz="2600" b="1" dirty="0" smtClean="0">
                <a:solidFill>
                  <a:srgbClr val="002060"/>
                </a:solidFill>
              </a:rPr>
              <a:t>GETTING </a:t>
            </a:r>
            <a:r>
              <a:rPr lang="it-IT" sz="2600" b="1" dirty="0">
                <a:solidFill>
                  <a:srgbClr val="002060"/>
                </a:solidFill>
              </a:rPr>
              <a:t>STARTED IS HALF THE </a:t>
            </a:r>
            <a:r>
              <a:rPr lang="it-IT" sz="2600" b="1" dirty="0" smtClean="0">
                <a:solidFill>
                  <a:srgbClr val="002060"/>
                </a:solidFill>
              </a:rPr>
              <a:t>JOB</a:t>
            </a:r>
            <a:endParaRPr lang="it-IT" sz="2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b="1" i="1" smtClean="0">
                <a:solidFill>
                  <a:srgbClr val="00B0F0"/>
                </a:solidFill>
              </a:rPr>
              <a:t>     Chi </a:t>
            </a:r>
            <a:r>
              <a:rPr lang="it-IT" b="1" i="1" dirty="0">
                <a:solidFill>
                  <a:srgbClr val="00B0F0"/>
                </a:solidFill>
              </a:rPr>
              <a:t>ben incomincia è a metà dell'opera</a:t>
            </a:r>
            <a:endParaRPr lang="en-US" b="1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rgbClr val="FF9933"/>
                </a:solidFill>
              </a:rPr>
              <a:t>Pertanto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2060"/>
                </a:solidFill>
              </a:rPr>
              <a:t>.....................</a:t>
            </a:r>
          </a:p>
          <a:p>
            <a:pPr marL="0" indent="0">
              <a:buNone/>
            </a:pPr>
            <a:endParaRPr lang="it-IT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2400" b="1" dirty="0" smtClean="0">
                <a:solidFill>
                  <a:srgbClr val="002060"/>
                </a:solidFill>
              </a:rPr>
              <a:t>Creare connessioni e sinergie con la comunità </a:t>
            </a:r>
            <a:r>
              <a:rPr lang="it-IT" sz="2000" dirty="0" smtClean="0">
                <a:solidFill>
                  <a:srgbClr val="002060"/>
                </a:solidFill>
              </a:rPr>
              <a:t>(associazioni, enti, università ...)</a:t>
            </a:r>
          </a:p>
          <a:p>
            <a:pPr marL="0" indent="0">
              <a:buNone/>
            </a:pPr>
            <a:endParaRPr lang="it-IT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2000" b="1" dirty="0" smtClean="0">
                <a:solidFill>
                  <a:srgbClr val="002060"/>
                </a:solidFill>
              </a:rPr>
              <a:t>Formare gruppi di interesse </a:t>
            </a:r>
            <a:r>
              <a:rPr lang="it-IT" sz="2000" dirty="0" smtClean="0">
                <a:solidFill>
                  <a:srgbClr val="002060"/>
                </a:solidFill>
              </a:rPr>
              <a:t>(community learning </a:t>
            </a:r>
            <a:r>
              <a:rPr lang="it-IT" sz="2000" dirty="0" smtClean="0">
                <a:solidFill>
                  <a:srgbClr val="002060"/>
                </a:solidFill>
                <a:sym typeface="Wingdings"/>
              </a:rPr>
              <a:t>la scuola esce sul territorio/ il territorio entra a scuola</a:t>
            </a:r>
          </a:p>
          <a:p>
            <a:pPr marL="0" indent="0">
              <a:buNone/>
            </a:pPr>
            <a:endParaRPr lang="it-IT" sz="2000" dirty="0" smtClean="0">
              <a:solidFill>
                <a:srgbClr val="002060"/>
              </a:solidFill>
              <a:sym typeface="Wingdings"/>
            </a:endParaRPr>
          </a:p>
          <a:p>
            <a:pPr marL="0" indent="0">
              <a:buNone/>
            </a:pPr>
            <a:r>
              <a:rPr lang="it-IT" sz="2000" b="1" dirty="0" smtClean="0">
                <a:solidFill>
                  <a:srgbClr val="002060"/>
                </a:solidFill>
                <a:sym typeface="Wingdings"/>
              </a:rPr>
              <a:t>Creare gruppi di </a:t>
            </a:r>
            <a:r>
              <a:rPr lang="it-IT" sz="2000" b="1" i="1" dirty="0" err="1" smtClean="0">
                <a:solidFill>
                  <a:srgbClr val="002060"/>
                </a:solidFill>
                <a:sym typeface="Wingdings"/>
              </a:rPr>
              <a:t>adult</a:t>
            </a:r>
            <a:r>
              <a:rPr lang="it-IT" sz="2000" b="1" i="1" dirty="0" smtClean="0">
                <a:solidFill>
                  <a:srgbClr val="002060"/>
                </a:solidFill>
                <a:sym typeface="Wingdings"/>
              </a:rPr>
              <a:t> education </a:t>
            </a:r>
            <a:r>
              <a:rPr lang="it-IT" sz="2000" i="1" dirty="0" smtClean="0">
                <a:solidFill>
                  <a:srgbClr val="002060"/>
                </a:solidFill>
                <a:sym typeface="Wingdings"/>
              </a:rPr>
              <a:t>(lingua-cultura, scambi, progetti, ...)</a:t>
            </a:r>
            <a:endParaRPr lang="it-IT" sz="20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377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404664"/>
            <a:ext cx="8064896" cy="5346920"/>
          </a:xfrm>
          <a:ln>
            <a:solidFill>
              <a:srgbClr val="FF9933"/>
            </a:solidFill>
            <a:prstDash val="dash"/>
          </a:ln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it-IT" sz="6600" b="1" dirty="0" smtClean="0">
                <a:solidFill>
                  <a:srgbClr val="00B0F0"/>
                </a:solidFill>
              </a:rPr>
              <a:t/>
            </a:r>
            <a:br>
              <a:rPr lang="it-IT" sz="6600" b="1" dirty="0" smtClean="0">
                <a:solidFill>
                  <a:srgbClr val="00B0F0"/>
                </a:solidFill>
              </a:rPr>
            </a:br>
            <a:r>
              <a:rPr lang="it-IT" sz="6600" b="1" dirty="0" smtClean="0">
                <a:solidFill>
                  <a:srgbClr val="00B0F0"/>
                </a:solidFill>
              </a:rPr>
              <a:t>GRAZIE</a:t>
            </a:r>
          </a:p>
          <a:p>
            <a:pPr marL="0" indent="0" algn="ctr">
              <a:buNone/>
            </a:pPr>
            <a:endParaRPr lang="it-IT" sz="6600" b="1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it-IT" sz="6600" b="1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it-IT" sz="6600" b="1" dirty="0" smtClean="0">
                <a:solidFill>
                  <a:srgbClr val="00B0F0"/>
                </a:solidFill>
              </a:rPr>
              <a:t>PER </a:t>
            </a:r>
          </a:p>
          <a:p>
            <a:pPr marL="0" indent="0" algn="ctr">
              <a:buNone/>
            </a:pPr>
            <a:endParaRPr lang="it-IT" sz="6600" b="1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it-IT" sz="66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it-IT" sz="6600" b="1" dirty="0" smtClean="0">
                <a:solidFill>
                  <a:srgbClr val="00B0F0"/>
                </a:solidFill>
              </a:rPr>
              <a:t>L’ATTENZIONE</a:t>
            </a:r>
            <a:endParaRPr lang="it-IT" sz="6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0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5589240"/>
            <a:ext cx="8568952" cy="864096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 smtClean="0">
                <a:solidFill>
                  <a:srgbClr val="FF9933"/>
                </a:solidFill>
                <a:latin typeface="Calibri" panose="020F0502020204030204" pitchFamily="34" charset="0"/>
              </a:rPr>
              <a:t>A STEP FORWARD IN  IMPROVING EDUCATION</a:t>
            </a:r>
            <a:endParaRPr lang="it-IT" sz="3200" b="1" dirty="0">
              <a:solidFill>
                <a:srgbClr val="FF9933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76672"/>
            <a:ext cx="4243451" cy="4187825"/>
          </a:xfrm>
        </p:spPr>
      </p:pic>
      <p:grpSp>
        <p:nvGrpSpPr>
          <p:cNvPr id="9" name="Gruppo 8"/>
          <p:cNvGrpSpPr/>
          <p:nvPr/>
        </p:nvGrpSpPr>
        <p:grpSpPr>
          <a:xfrm>
            <a:off x="663677" y="836712"/>
            <a:ext cx="2376264" cy="892552"/>
            <a:chOff x="663677" y="836712"/>
            <a:chExt cx="2376264" cy="892552"/>
          </a:xfrm>
        </p:grpSpPr>
        <p:sp>
          <p:nvSpPr>
            <p:cNvPr id="3" name="CasellaDiTesto 2"/>
            <p:cNvSpPr txBox="1"/>
            <p:nvPr/>
          </p:nvSpPr>
          <p:spPr>
            <a:xfrm>
              <a:off x="663677" y="836712"/>
              <a:ext cx="23762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 smtClean="0">
                  <a:latin typeface="Calibri" panose="020F0502020204030204" pitchFamily="34" charset="0"/>
                  <a:hlinkClick r:id="rId3" action="ppaction://hlinkfile"/>
                </a:rPr>
                <a:t>IL</a:t>
              </a:r>
              <a:r>
                <a:rPr lang="it-IT" sz="2800" b="1" dirty="0" smtClean="0">
                  <a:hlinkClick r:id="rId3" action="ppaction://hlinkfile"/>
                </a:rPr>
                <a:t> </a:t>
              </a:r>
              <a:r>
                <a:rPr lang="it-IT" sz="2800" b="1" dirty="0" smtClean="0">
                  <a:latin typeface="Calibri" panose="020F0502020204030204" pitchFamily="34" charset="0"/>
                  <a:hlinkClick r:id="rId3" action="ppaction://hlinkfile"/>
                </a:rPr>
                <a:t>PROGETTO</a:t>
              </a:r>
              <a:endParaRPr lang="it-IT" sz="2800" b="1" dirty="0">
                <a:latin typeface="Calibri" panose="020F0502020204030204" pitchFamily="34" charset="0"/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827584" y="1359932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>
                  <a:latin typeface="Calibri" panose="020F0502020204030204" pitchFamily="34" charset="0"/>
                  <a:hlinkClick r:id="rId4" action="ppaction://hlinkfile"/>
                </a:rPr>
                <a:t>Una sintesi</a:t>
              </a:r>
              <a:endParaRPr lang="it-IT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539552" y="1926124"/>
            <a:ext cx="3888432" cy="892552"/>
            <a:chOff x="539552" y="1926124"/>
            <a:chExt cx="3888432" cy="892552"/>
          </a:xfrm>
        </p:grpSpPr>
        <p:sp>
          <p:nvSpPr>
            <p:cNvPr id="4" name="CasellaDiTesto 3"/>
            <p:cNvSpPr txBox="1"/>
            <p:nvPr/>
          </p:nvSpPr>
          <p:spPr>
            <a:xfrm>
              <a:off x="539552" y="1926124"/>
              <a:ext cx="3888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 smtClean="0">
                  <a:solidFill>
                    <a:srgbClr val="FF9933"/>
                  </a:solidFill>
                  <a:latin typeface="Calibri" panose="020F0502020204030204" pitchFamily="34" charset="0"/>
                  <a:hlinkClick r:id="rId5" action="ppaction://hlinkfile"/>
                </a:rPr>
                <a:t>IL PARTENARIATO</a:t>
              </a:r>
              <a:endParaRPr lang="it-IT" sz="2800" b="1" dirty="0">
                <a:solidFill>
                  <a:srgbClr val="FF9933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683568" y="2449344"/>
              <a:ext cx="2336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>
                  <a:latin typeface="Calibri" panose="020F0502020204030204" pitchFamily="34" charset="0"/>
                  <a:hlinkClick r:id="rId6" action="ppaction://hlinkfile"/>
                </a:rPr>
                <a:t>Presentazione</a:t>
              </a:r>
              <a:endParaRPr lang="it-IT" dirty="0">
                <a:latin typeface="Calibri" panose="020F0502020204030204" pitchFamily="34" charset="0"/>
              </a:endParaRPr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743147" y="3461280"/>
            <a:ext cx="248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alibri" panose="020F0502020204030204" pitchFamily="34" charset="0"/>
                <a:hlinkClick r:id="rId7" action="ppaction://hlinkfile"/>
              </a:rPr>
              <a:t>Esempio CLIL  Dettaglio</a:t>
            </a:r>
            <a:endParaRPr lang="it-IT" dirty="0">
              <a:latin typeface="Calibri" panose="020F0502020204030204" pitchFamily="34" charset="0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743147" y="2930409"/>
            <a:ext cx="2716025" cy="892552"/>
            <a:chOff x="743147" y="2930409"/>
            <a:chExt cx="2716025" cy="892552"/>
          </a:xfrm>
        </p:grpSpPr>
        <p:sp>
          <p:nvSpPr>
            <p:cNvPr id="5" name="CasellaDiTesto 4"/>
            <p:cNvSpPr txBox="1"/>
            <p:nvPr/>
          </p:nvSpPr>
          <p:spPr>
            <a:xfrm>
              <a:off x="834658" y="2930409"/>
              <a:ext cx="2624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 smtClean="0">
                  <a:solidFill>
                    <a:srgbClr val="00B0F0"/>
                  </a:solidFill>
                  <a:latin typeface="Calibri" panose="020F0502020204030204" pitchFamily="34" charset="0"/>
                  <a:hlinkClick r:id="rId8"/>
                </a:rPr>
                <a:t>I MATERIALI</a:t>
              </a:r>
              <a:endParaRPr lang="it-IT" sz="2800" b="1" dirty="0">
                <a:solidFill>
                  <a:srgbClr val="00B0F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743147" y="3453629"/>
              <a:ext cx="2480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latin typeface="Calibri" panose="020F0502020204030204" pitchFamily="34" charset="0"/>
                  <a:hlinkClick r:id="rId7" action="ppaction://hlinkfile"/>
                </a:rPr>
                <a:t>Esempio CLIL  Dettaglio</a:t>
              </a:r>
              <a:endParaRPr lang="it-IT" dirty="0">
                <a:latin typeface="Calibri" panose="020F0502020204030204" pitchFamily="34" charset="0"/>
              </a:endParaRPr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569457" y="4894481"/>
            <a:ext cx="296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Calibri" panose="020F0502020204030204" pitchFamily="34" charset="0"/>
                <a:hlinkClick r:id="rId9"/>
              </a:rPr>
              <a:t>Content Language Integrated Language</a:t>
            </a:r>
            <a:endParaRPr lang="it-IT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80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949280"/>
            <a:ext cx="8183880" cy="53375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MOTIVAZIONE DEL PROGETTO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530352"/>
            <a:ext cx="8219256" cy="53469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4800" b="1" dirty="0">
                <a:solidFill>
                  <a:srgbClr val="00B0F0"/>
                </a:solidFill>
                <a:latin typeface="Calibri" panose="020F0502020204030204" pitchFamily="34" charset="0"/>
              </a:rPr>
              <a:t>BACKGROUND CULTURALE. </a:t>
            </a:r>
            <a:r>
              <a:rPr lang="it-IT" sz="48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Bisogni</a:t>
            </a:r>
          </a:p>
          <a:p>
            <a:pPr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</a:rPr>
              <a:t>Educazione</a:t>
            </a:r>
          </a:p>
          <a:p>
            <a:pPr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</a:rPr>
              <a:t>Istruzione</a:t>
            </a:r>
          </a:p>
          <a:p>
            <a:pPr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</a:rPr>
              <a:t>Mobilità</a:t>
            </a:r>
          </a:p>
          <a:p>
            <a:pPr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Comunicazione</a:t>
            </a:r>
          </a:p>
          <a:p>
            <a:pPr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</a:rPr>
              <a:t>Apprendimento-Insegnamento</a:t>
            </a:r>
          </a:p>
          <a:p>
            <a:pPr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</a:rPr>
              <a:t>Lingue straniere</a:t>
            </a:r>
          </a:p>
          <a:p>
            <a:pPr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Internazionalizzazione del curricolo</a:t>
            </a:r>
          </a:p>
          <a:p>
            <a:pPr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</a:rPr>
              <a:t>CLIL</a:t>
            </a:r>
          </a:p>
          <a:p>
            <a:pPr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</a:rPr>
              <a:t>Formazione e Sviluppo Professionale Continu</a:t>
            </a:r>
            <a:r>
              <a:rPr lang="it-IT" dirty="0" smtClean="0">
                <a:solidFill>
                  <a:srgbClr val="002060"/>
                </a:solidFill>
              </a:rPr>
              <a:t>o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62438" y="2226594"/>
            <a:ext cx="306779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5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949280"/>
            <a:ext cx="828092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 COINVOLGIMENTO DI SISTEMA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60648"/>
            <a:ext cx="8820472" cy="576064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it-IT" sz="16000" b="1" dirty="0">
                <a:solidFill>
                  <a:srgbClr val="00B0F0"/>
                </a:solidFill>
                <a:latin typeface="Calibri" panose="020F0502020204030204" pitchFamily="34" charset="0"/>
              </a:rPr>
              <a:t/>
            </a:r>
            <a:br>
              <a:rPr lang="it-IT" sz="16000" b="1" dirty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it-IT" sz="160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MACRO E MICRO-SISTEMI. BISOGNI</a:t>
            </a:r>
            <a:endParaRPr lang="it-IT" sz="72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it-IT" sz="7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L’istituto e i vincoli MIUR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endParaRPr lang="it-IT" sz="56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it-IT" sz="7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 docenti: insegnanti di disciplina e di lingue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endParaRPr lang="it-IT" sz="56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it-IT" sz="7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La segreteria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endParaRPr lang="it-IT" sz="56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it-IT" sz="7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Lo staff della comunità scolastica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endParaRPr lang="it-IT" sz="56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it-IT" sz="7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Le esperienze di insegnamento maturate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endParaRPr lang="it-IT" sz="56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it-IT" sz="7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La necessità del confronto con altre culture Europee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endParaRPr lang="it-IT" sz="56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it-IT" sz="7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L’utilità di un confronto con metodologie e strategie didattiche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endParaRPr lang="it-IT" sz="56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it-IT" sz="7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La conoscenza di nuovi e diversi sistemi scolastici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endParaRPr lang="it-IT" sz="56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it-IT" sz="7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Le lingue come strumenti veicolari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endParaRPr lang="it-IT" sz="56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it-IT" sz="7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La comunicazione  </a:t>
            </a:r>
            <a:endParaRPr lang="it-IT" sz="7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93" y="1340768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3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548680"/>
            <a:ext cx="8183880" cy="583264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it-IT" sz="100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MOBILITA’ ED ESPERIENZE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7000" b="1" dirty="0" smtClean="0">
                <a:solidFill>
                  <a:srgbClr val="FF9933"/>
                </a:solidFill>
                <a:latin typeface="Calibri" panose="020F0502020204030204" pitchFamily="34" charset="0"/>
              </a:rPr>
              <a:t>Corsi di lingua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7000" b="1" dirty="0" smtClean="0">
                <a:solidFill>
                  <a:srgbClr val="FF9933"/>
                </a:solidFill>
                <a:latin typeface="Calibri" panose="020F0502020204030204" pitchFamily="34" charset="0"/>
              </a:rPr>
              <a:t>Corsi  di didattica e –metodologici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7000" b="1" i="1" dirty="0" smtClean="0">
                <a:solidFill>
                  <a:srgbClr val="FF9933"/>
                </a:solidFill>
                <a:latin typeface="Calibri" panose="020F0502020204030204" pitchFamily="34" charset="0"/>
              </a:rPr>
              <a:t>Job-shadowing</a:t>
            </a:r>
          </a:p>
          <a:p>
            <a:pPr marL="0" indent="0" algn="ctr">
              <a:buNone/>
            </a:pPr>
            <a:r>
              <a:rPr lang="it-IT" sz="8000" b="1" dirty="0" smtClean="0">
                <a:solidFill>
                  <a:srgbClr val="00B0F0"/>
                </a:solidFill>
                <a:latin typeface="Calibri" panose="020F0502020204030204" pitchFamily="34" charset="0"/>
                <a:sym typeface="Wingdings"/>
              </a:rPr>
              <a:t></a:t>
            </a:r>
            <a:endParaRPr lang="it-IT" sz="8000" b="1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it-IT" sz="32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sz="6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Opportunità di Sviluppo Professionale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6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Occasioni per interagire in L2 o L3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6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Confronto con culture e colleghi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6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Tempo e spazio per la riflessione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6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Raccolta materiali didattici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6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Opportunità di relazioni  e scambi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6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Visite di studio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6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it-IT" sz="6000" b="1" dirty="0">
                <a:solidFill>
                  <a:srgbClr val="002060"/>
                </a:solidFill>
                <a:latin typeface="Calibri" panose="020F0502020204030204" pitchFamily="34" charset="0"/>
              </a:rPr>
              <a:t>C</a:t>
            </a:r>
            <a:r>
              <a:rPr lang="it-IT" sz="6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onoscenze di ambienti e contesti di apprendimento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6000" b="1" dirty="0">
                <a:solidFill>
                  <a:srgbClr val="FF9933"/>
                </a:solidFill>
                <a:latin typeface="Calibri" panose="020F0502020204030204" pitchFamily="34" charset="0"/>
              </a:rPr>
              <a:t> </a:t>
            </a:r>
            <a:r>
              <a:rPr lang="it-IT" sz="6000" b="1" dirty="0" smtClean="0">
                <a:solidFill>
                  <a:srgbClr val="FF9933"/>
                </a:solidFill>
                <a:latin typeface="Calibri" panose="020F0502020204030204" pitchFamily="34" charset="0"/>
              </a:rPr>
              <a:t>........ </a:t>
            </a:r>
          </a:p>
          <a:p>
            <a:pPr marL="0" indent="0">
              <a:buNone/>
            </a:pPr>
            <a:endParaRPr lang="it-IT" sz="6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049" y="4056048"/>
            <a:ext cx="1368152" cy="704001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049" y="1278336"/>
            <a:ext cx="1365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665" y="1980011"/>
            <a:ext cx="1365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665" y="2681686"/>
            <a:ext cx="1365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049" y="3354373"/>
            <a:ext cx="1365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89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548680"/>
            <a:ext cx="8147248" cy="5922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b="1" dirty="0">
                <a:solidFill>
                  <a:srgbClr val="00B0F0"/>
                </a:solidFill>
                <a:latin typeface="Calibri" panose="020F0502020204030204" pitchFamily="34" charset="0"/>
              </a:rPr>
              <a:t>RISULTATI   </a:t>
            </a:r>
            <a:r>
              <a:rPr lang="it-IT" sz="40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ATTESI E NUOVI STIMOLI</a:t>
            </a:r>
          </a:p>
          <a:p>
            <a:pPr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19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Miglioramento della competenza linguistico-comunicativa</a:t>
            </a:r>
          </a:p>
          <a:p>
            <a:pPr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19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Contatti con sistemi educativi diversi</a:t>
            </a:r>
          </a:p>
          <a:p>
            <a:pPr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19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Confronto della </a:t>
            </a:r>
            <a:r>
              <a:rPr lang="it-IT" sz="19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visi</a:t>
            </a:r>
            <a:r>
              <a:rPr lang="it-IT" sz="19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on  e della </a:t>
            </a:r>
            <a:r>
              <a:rPr lang="it-IT" sz="19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mission</a:t>
            </a:r>
            <a:r>
              <a:rPr lang="it-IT" sz="19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dei diversi istituti scolastici visitati</a:t>
            </a:r>
          </a:p>
          <a:p>
            <a:pPr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19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Scambi di insegnanti dai diversi paesi</a:t>
            </a:r>
          </a:p>
          <a:p>
            <a:pPr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19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Conoscenza e riflessione sui nuovi traguardi della ricerca educativa</a:t>
            </a:r>
          </a:p>
          <a:p>
            <a:pPr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19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Strategie e tecniche di apprendimento – insegnamento CLIL</a:t>
            </a:r>
          </a:p>
          <a:p>
            <a:pPr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19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Creazione di community learning nel nostro sistema </a:t>
            </a:r>
          </a:p>
          <a:p>
            <a:pPr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19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Sperimentazione e Implementazione pratiche CLIL</a:t>
            </a:r>
          </a:p>
          <a:p>
            <a:pPr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19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Confronto con colleghi di disciplina e colleghi di lingue</a:t>
            </a:r>
          </a:p>
          <a:p>
            <a:pPr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19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Individuazione nodi epistemologici comuni e non</a:t>
            </a:r>
          </a:p>
          <a:p>
            <a:pPr marL="0" indent="263525">
              <a:buClr>
                <a:srgbClr val="00B0F0"/>
              </a:buClr>
              <a:buSzPct val="100000"/>
              <a:buNone/>
            </a:pPr>
            <a:r>
              <a:rPr lang="it-IT" sz="19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utili alla collaborazione in ambito didattico-educativo</a:t>
            </a:r>
          </a:p>
          <a:p>
            <a:pPr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19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Miglioramento dei processi linguistico-comunicativi</a:t>
            </a:r>
          </a:p>
          <a:p>
            <a:pPr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19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Innovazione  delle pratiche quotidiane</a:t>
            </a:r>
          </a:p>
          <a:p>
            <a:pPr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19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Ri</a:t>
            </a:r>
            <a:r>
              <a:rPr lang="it-IT" sz="19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-considerazione/</a:t>
            </a:r>
            <a:r>
              <a:rPr lang="it-IT" sz="19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Ri</a:t>
            </a:r>
            <a:r>
              <a:rPr lang="it-IT" sz="19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-valutazione dei propri itinerari formativi</a:t>
            </a:r>
          </a:p>
          <a:p>
            <a:pPr marL="0" indent="0"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alibri" panose="020F0502020204030204" pitchFamily="34" charset="0"/>
                <a:hlinkClick r:id="rId2" action="ppaction://hlinkfile"/>
              </a:rPr>
              <a:t>Cfr.</a:t>
            </a:r>
            <a:endParaRPr lang="it-IT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7236296" y="3407617"/>
            <a:ext cx="1320368" cy="2020054"/>
            <a:chOff x="7081889" y="3068960"/>
            <a:chExt cx="1320368" cy="202005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1889" y="3068960"/>
              <a:ext cx="1320367" cy="672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4632" y="4412739"/>
              <a:ext cx="1317625" cy="67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4631" y="3741369"/>
              <a:ext cx="1317625" cy="67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035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806440"/>
            <a:ext cx="8183880" cy="646896"/>
          </a:xfrm>
        </p:spPr>
        <p:txBody>
          <a:bodyPr/>
          <a:lstStyle/>
          <a:p>
            <a:pPr algn="ctr"/>
            <a:r>
              <a:rPr lang="it-IT" dirty="0" smtClean="0"/>
              <a:t>I PARTECIPANTI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404664"/>
            <a:ext cx="8352928" cy="54726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sz="40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GLI ATTORI</a:t>
            </a:r>
          </a:p>
          <a:p>
            <a:pPr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</a:rPr>
              <a:t>Docenti di disciplina- </a:t>
            </a:r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Content</a:t>
            </a:r>
          </a:p>
          <a:p>
            <a:pPr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</a:rPr>
              <a:t>Docenti di Lingue- </a:t>
            </a:r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Language</a:t>
            </a:r>
          </a:p>
          <a:p>
            <a:pPr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</a:rPr>
              <a:t>Figure di sistema (DS-Vicario)</a:t>
            </a:r>
          </a:p>
          <a:p>
            <a:pPr marL="0" indent="0">
              <a:buClr>
                <a:srgbClr val="00B0F0"/>
              </a:buClr>
              <a:buSzPct val="100000"/>
              <a:buNone/>
            </a:pPr>
            <a:endParaRPr lang="it-IT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4000" b="1" dirty="0">
                <a:solidFill>
                  <a:srgbClr val="00B0F0"/>
                </a:solidFill>
                <a:latin typeface="Calibri" panose="020F0502020204030204" pitchFamily="34" charset="0"/>
              </a:rPr>
              <a:t>GLI </a:t>
            </a:r>
            <a:r>
              <a:rPr lang="it-IT" sz="40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SCENARI</a:t>
            </a:r>
            <a:r>
              <a:rPr lang="it-IT" sz="4000" b="1" dirty="0" smtClean="0">
                <a:solidFill>
                  <a:srgbClr val="00B0F0"/>
                </a:solidFill>
                <a:latin typeface="Calibri" panose="020F0502020204030204" pitchFamily="34" charset="0"/>
                <a:sym typeface="Wingdings"/>
              </a:rPr>
              <a:t></a:t>
            </a:r>
            <a:endParaRPr lang="it-IT" sz="4000" b="1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ISTITUTI DI EDUCAZIONE </a:t>
            </a:r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SECONDARIA</a:t>
            </a:r>
          </a:p>
          <a:p>
            <a:pPr marL="0" indent="0">
              <a:buClr>
                <a:srgbClr val="00B0F0"/>
              </a:buClr>
              <a:buSzPct val="100000"/>
              <a:buNone/>
            </a:pPr>
            <a:endParaRPr lang="it-IT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ISTITUTI DI FORMAZIONE </a:t>
            </a:r>
            <a:r>
              <a:rPr lang="it-IT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(</a:t>
            </a:r>
            <a:r>
              <a:rPr lang="it-IT" sz="26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Oxford Advanced International General Language and Language Methodology Courses</a:t>
            </a:r>
            <a:r>
              <a:rPr lang="it-IT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)</a:t>
            </a:r>
          </a:p>
          <a:p>
            <a:pPr marL="0" indent="0">
              <a:buClr>
                <a:srgbClr val="00B0F0"/>
              </a:buClr>
              <a:buSzPct val="100000"/>
              <a:buNone/>
            </a:pPr>
            <a:endParaRPr lang="it-IT" sz="26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LO SCAMBIO DI MOBILITA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</a:rPr>
              <a:t>’</a:t>
            </a:r>
          </a:p>
          <a:p>
            <a:pPr marL="0" indent="0">
              <a:buClr>
                <a:srgbClr val="00B0F0"/>
              </a:buClr>
              <a:buSzPct val="100000"/>
              <a:buNone/>
            </a:pPr>
            <a:endParaRPr lang="it-IT" sz="4000" b="1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0" indent="0">
              <a:buClr>
                <a:srgbClr val="00B0F0"/>
              </a:buClr>
              <a:buSzPct val="100000"/>
              <a:buNone/>
            </a:pPr>
            <a:r>
              <a:rPr lang="it-IT" sz="40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LE ESPERIENZE   ...</a:t>
            </a:r>
          </a:p>
          <a:p>
            <a:pPr marL="0" indent="0">
              <a:buClr>
                <a:srgbClr val="00B0F0"/>
              </a:buClr>
              <a:buSzPct val="100000"/>
              <a:buNone/>
            </a:pPr>
            <a:endParaRPr lang="it-IT" sz="4000" b="1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endParaRPr lang="it-IT" sz="2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05064"/>
            <a:ext cx="2125572" cy="165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rentesi graffa chiusa 3"/>
          <p:cNvSpPr/>
          <p:nvPr/>
        </p:nvSpPr>
        <p:spPr>
          <a:xfrm>
            <a:off x="4599709" y="924721"/>
            <a:ext cx="288032" cy="7200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5031223" y="823096"/>
            <a:ext cx="356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66"/>
                </a:solidFill>
              </a:rPr>
              <a:t>Integrated</a:t>
            </a:r>
            <a:br>
              <a:rPr lang="it-IT" b="1" dirty="0" smtClean="0">
                <a:solidFill>
                  <a:srgbClr val="FF0066"/>
                </a:solidFill>
              </a:rPr>
            </a:br>
            <a:r>
              <a:rPr lang="it-IT" b="1" dirty="0" smtClean="0">
                <a:solidFill>
                  <a:srgbClr val="FF0066"/>
                </a:solidFill>
              </a:rPr>
              <a:t>                     </a:t>
            </a:r>
            <a:r>
              <a:rPr lang="it-IT" b="1" dirty="0" smtClean="0">
                <a:solidFill>
                  <a:srgbClr val="FF0066"/>
                </a:solidFill>
                <a:sym typeface="Wingdings"/>
              </a:rPr>
              <a:t> CLIL</a:t>
            </a:r>
            <a:endParaRPr lang="it-IT" b="1" dirty="0" smtClean="0">
              <a:solidFill>
                <a:srgbClr val="FF0066"/>
              </a:solidFill>
            </a:endParaRPr>
          </a:p>
          <a:p>
            <a:r>
              <a:rPr lang="it-IT" b="1" dirty="0" smtClean="0">
                <a:solidFill>
                  <a:srgbClr val="FF0066"/>
                </a:solidFill>
              </a:rPr>
              <a:t>Learning</a:t>
            </a:r>
            <a:endParaRPr lang="it-IT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1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PREPARAZIONE ALLA  MOBILITA’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404664"/>
            <a:ext cx="8183880" cy="5490936"/>
          </a:xfrm>
        </p:spPr>
        <p:txBody>
          <a:bodyPr>
            <a:normAutofit fontScale="92500"/>
          </a:bodyPr>
          <a:lstStyle/>
          <a:p>
            <a:pPr marL="0" indent="0">
              <a:buSzPct val="100000"/>
              <a:buNone/>
            </a:pPr>
            <a:r>
              <a:rPr lang="it-IT" sz="40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COME? AFFRONTARE LA COMPLESSITA’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</a:rPr>
              <a:t>Espletamento degli obblighi di ordine burocratico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Organizzazione logistica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Pre-requisiti Linguistici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</a:rPr>
              <a:t>Necessità di documentarsi su i Sistemi Scolastici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Pre-disposizione dei percorsi/attività per gli studenti durante l’assenza dei docenti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Consapevolezza delle proprie necessità/difficoltà/punti di forza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Preparazioni di materiali relativi al proprio sistema scolastico /istituto</a:t>
            </a:r>
          </a:p>
          <a:p>
            <a:pPr marL="0" indent="0">
              <a:buSzPct val="100000"/>
              <a:buNone/>
            </a:pPr>
            <a:r>
              <a:rPr lang="it-IT" b="1" dirty="0" err="1" smtClean="0">
                <a:solidFill>
                  <a:srgbClr val="002060"/>
                </a:solidFill>
                <a:latin typeface="Calibri" panose="020F0502020204030204" pitchFamily="34" charset="0"/>
                <a:hlinkClick r:id="rId2" action="ppaction://hlinkfile"/>
              </a:rPr>
              <a:t>Cfr</a:t>
            </a:r>
            <a:endParaRPr lang="it-IT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endParaRPr lang="it-IT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it-IT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it-IT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it-IT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556792"/>
            <a:ext cx="1035474" cy="89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54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530352"/>
            <a:ext cx="8435280" cy="54189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t-IT" sz="16000" b="1" dirty="0">
                <a:solidFill>
                  <a:srgbClr val="00B0F0"/>
                </a:solidFill>
                <a:latin typeface="Calibri" panose="020F0502020204030204" pitchFamily="34" charset="0"/>
              </a:rPr>
              <a:t>A VIVA </a:t>
            </a:r>
            <a:r>
              <a:rPr lang="it-IT" sz="160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VOCE</a:t>
            </a:r>
            <a:r>
              <a:rPr lang="it-IT" sz="4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/>
            </a:r>
            <a:br>
              <a:rPr lang="it-IT" sz="4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</a:br>
            <a:endParaRPr lang="it-IT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sz="7400" b="1" dirty="0" smtClean="0">
                <a:solidFill>
                  <a:srgbClr val="002060"/>
                </a:solidFill>
                <a:latin typeface="Calibri" panose="020F0502020204030204" pitchFamily="34" charset="0"/>
                <a:hlinkClick r:id="rId2"/>
              </a:rPr>
              <a:t>Corsi di lingua </a:t>
            </a:r>
            <a:r>
              <a:rPr lang="it-IT" sz="7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...</a:t>
            </a:r>
            <a:endParaRPr lang="it-IT" sz="7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sz="7400" b="1" dirty="0" smtClean="0">
                <a:solidFill>
                  <a:srgbClr val="002060"/>
                </a:solidFill>
                <a:latin typeface="Calibri" panose="020F0502020204030204" pitchFamily="34" charset="0"/>
                <a:hlinkClick r:id="rId3" action="ppaction://hlinksldjump"/>
              </a:rPr>
              <a:t>Corsi di Metodologia ...</a:t>
            </a:r>
            <a:r>
              <a:rPr lang="it-IT" sz="7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7400" b="1" dirty="0" smtClean="0">
                <a:solidFill>
                  <a:srgbClr val="002060"/>
                </a:solidFill>
                <a:latin typeface="Calibri" panose="020F0502020204030204" pitchFamily="34" charset="0"/>
                <a:hlinkClick r:id="rId4" action="ppaction://hlinksldjump"/>
              </a:rPr>
              <a:t>Job shadowing </a:t>
            </a:r>
            <a:r>
              <a:rPr lang="it-IT" sz="7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...</a:t>
            </a:r>
          </a:p>
          <a:p>
            <a:pPr marL="0" indent="0">
              <a:buNone/>
            </a:pPr>
            <a:r>
              <a:rPr lang="it-IT" sz="7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..</a:t>
            </a:r>
          </a:p>
          <a:p>
            <a:pPr marL="0" indent="0">
              <a:buNone/>
            </a:pPr>
            <a:endParaRPr lang="it-IT" sz="80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sz="8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Le riflessioni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8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La condivisione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8000" b="1" dirty="0" smtClean="0">
                <a:solidFill>
                  <a:srgbClr val="002060"/>
                </a:solidFill>
                <a:latin typeface="Calibri" panose="020F0502020204030204" pitchFamily="34" charset="0"/>
                <a:hlinkClick r:id="rId5"/>
              </a:rPr>
              <a:t>L’ospitalità ai colleghi stranieri</a:t>
            </a:r>
            <a:endParaRPr lang="it-IT" sz="80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sz="8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Le pratiche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8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Le verifiche</a:t>
            </a:r>
          </a:p>
          <a:p>
            <a:pPr marL="0" indent="0">
              <a:buFont typeface="Wingdings" panose="05000000000000000000" pitchFamily="2" charset="2"/>
              <a:buChar char="§"/>
            </a:pPr>
            <a:r>
              <a:rPr lang="it-IT" sz="8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 L’atmosfera e il clima educativo</a:t>
            </a:r>
            <a:r>
              <a:rPr lang="it-IT" sz="128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/>
            </a:r>
            <a:br>
              <a:rPr lang="it-IT" sz="12800" b="1" dirty="0" smtClean="0">
                <a:solidFill>
                  <a:srgbClr val="00B0F0"/>
                </a:solidFill>
                <a:latin typeface="Calibri" panose="020F0502020204030204" pitchFamily="34" charset="0"/>
              </a:rPr>
            </a:br>
            <a:endParaRPr lang="it-IT" sz="12800" b="1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28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CLIL</a:t>
            </a:r>
          </a:p>
          <a:p>
            <a:pPr marL="0" indent="0">
              <a:buNone/>
            </a:pPr>
            <a:r>
              <a:rPr lang="it-IT" sz="8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Punti di forza</a:t>
            </a:r>
          </a:p>
          <a:p>
            <a:pPr marL="0" indent="0">
              <a:buNone/>
            </a:pPr>
            <a:r>
              <a:rPr lang="it-IT" sz="8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Criticità</a:t>
            </a:r>
          </a:p>
          <a:p>
            <a:pPr marL="0" indent="0">
              <a:buNone/>
            </a:pPr>
            <a:r>
              <a:rPr lang="it-IT" sz="8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Progetti e percorsi</a:t>
            </a:r>
          </a:p>
          <a:p>
            <a:pPr marL="0" indent="0" algn="ctr">
              <a:buNone/>
            </a:pPr>
            <a:r>
              <a:rPr lang="it-IT" sz="16000" b="1" dirty="0" smtClean="0">
                <a:solidFill>
                  <a:srgbClr val="FF9933"/>
                </a:solidFill>
                <a:latin typeface="Calibri" panose="020F0502020204030204" pitchFamily="34" charset="0"/>
              </a:rPr>
              <a:t>LE DIVERSE ESPERIENZE</a:t>
            </a:r>
            <a:endParaRPr lang="it-IT" sz="16000" b="1" dirty="0">
              <a:solidFill>
                <a:srgbClr val="FF9933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it-IT" sz="16000" b="1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3090811" y="548680"/>
            <a:ext cx="5606630" cy="5257570"/>
            <a:chOff x="3090811" y="548680"/>
            <a:chExt cx="5606630" cy="525757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338084" y="2446892"/>
              <a:ext cx="5257570" cy="1461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811" y="1916832"/>
              <a:ext cx="2079451" cy="5760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484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341</TotalTime>
  <Words>423</Words>
  <Application>Microsoft Office PowerPoint</Application>
  <PresentationFormat>Presentazione su schermo (4:3)</PresentationFormat>
  <Paragraphs>168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Astro</vt:lpstr>
      <vt:lpstr>  PROGETTO ERASMUS SERATA DI CONDIVISIONE Un Dialogo silenzioso  </vt:lpstr>
      <vt:lpstr>A STEP FORWARD IN  IMPROVING EDUCATION</vt:lpstr>
      <vt:lpstr>MOTIVAZIONE DEL PROGETTO</vt:lpstr>
      <vt:lpstr> COINVOLGIMENTO DI SISTEMA </vt:lpstr>
      <vt:lpstr>Presentazione standard di PowerPoint</vt:lpstr>
      <vt:lpstr>Presentazione standard di PowerPoint</vt:lpstr>
      <vt:lpstr>I PARTECIPANTI </vt:lpstr>
      <vt:lpstr>PREPARAZIONE ALLA  MOBILITA’</vt:lpstr>
      <vt:lpstr>Presentazione standard di PowerPoint</vt:lpstr>
      <vt:lpstr> JOB SHADOWING</vt:lpstr>
      <vt:lpstr>Presentazione standard di PowerPoint</vt:lpstr>
      <vt:lpstr>PROGETTI PROPOSTE-VISIONI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ERASMUS +</dc:title>
  <dc:creator>admin</dc:creator>
  <cp:lastModifiedBy>admin</cp:lastModifiedBy>
  <cp:revision>111</cp:revision>
  <dcterms:created xsi:type="dcterms:W3CDTF">2017-05-19T22:03:16Z</dcterms:created>
  <dcterms:modified xsi:type="dcterms:W3CDTF">2017-05-23T13:59:26Z</dcterms:modified>
</cp:coreProperties>
</file>